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03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BA086"/>
    <a:srgbClr val="595959"/>
    <a:srgbClr val="45BD9F"/>
    <a:srgbClr val="00CC9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/>
          </a:extLst>
        </p:spPr>
      </p:sp>
      <p:sp>
        <p:nvSpPr>
          <p:cNvPr id="931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31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A4FBCF9-15EA-4926-A43C-F884F64465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667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9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aseline="0">
                <a:solidFill>
                  <a:srgbClr val="898989"/>
                </a:solidFill>
              </a:defRPr>
            </a:lvl1pPr>
            <a:lvl2pPr>
              <a:defRPr baseline="0">
                <a:solidFill>
                  <a:srgbClr val="898989"/>
                </a:solidFill>
              </a:defRPr>
            </a:lvl2pPr>
            <a:lvl3pPr>
              <a:defRPr baseline="0">
                <a:solidFill>
                  <a:srgbClr val="898989"/>
                </a:solidFill>
              </a:defRPr>
            </a:lvl3pPr>
            <a:lvl4pPr>
              <a:defRPr baseline="0">
                <a:solidFill>
                  <a:srgbClr val="898989"/>
                </a:solidFill>
              </a:defRPr>
            </a:lvl4pPr>
            <a:lvl5pPr>
              <a:defRPr baseline="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07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>
            <a:lvl1pPr>
              <a:defRPr baseline="0">
                <a:solidFill>
                  <a:srgbClr val="898989"/>
                </a:solidFill>
              </a:defRPr>
            </a:lvl1pPr>
            <a:lvl2pPr>
              <a:defRPr baseline="0">
                <a:solidFill>
                  <a:srgbClr val="898989"/>
                </a:solidFill>
              </a:defRPr>
            </a:lvl2pPr>
            <a:lvl3pPr>
              <a:defRPr baseline="0">
                <a:solidFill>
                  <a:srgbClr val="898989"/>
                </a:solidFill>
              </a:defRPr>
            </a:lvl3pPr>
            <a:lvl4pPr>
              <a:defRPr baseline="0">
                <a:solidFill>
                  <a:srgbClr val="898989"/>
                </a:solidFill>
              </a:defRPr>
            </a:lvl4pPr>
            <a:lvl5pPr>
              <a:defRPr baseline="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02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BA08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rgbClr val="595959"/>
                </a:solidFill>
              </a:defRPr>
            </a:lvl1pPr>
            <a:lvl2pPr>
              <a:defRPr baseline="0">
                <a:solidFill>
                  <a:srgbClr val="595959"/>
                </a:solidFill>
              </a:defRPr>
            </a:lvl2pPr>
            <a:lvl3pPr>
              <a:defRPr baseline="0">
                <a:solidFill>
                  <a:srgbClr val="595959"/>
                </a:solidFill>
              </a:defRPr>
            </a:lvl3pPr>
            <a:lvl4pPr>
              <a:defRPr baseline="0">
                <a:solidFill>
                  <a:srgbClr val="595959"/>
                </a:solidFill>
              </a:defRPr>
            </a:lvl4pPr>
            <a:lvl5pPr>
              <a:defRPr baseline="0">
                <a:solidFill>
                  <a:srgbClr val="59595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29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07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 baseline="0">
                <a:solidFill>
                  <a:srgbClr val="898989"/>
                </a:solidFill>
              </a:defRPr>
            </a:lvl1pPr>
            <a:lvl2pPr>
              <a:defRPr sz="2400" baseline="0">
                <a:solidFill>
                  <a:srgbClr val="898989"/>
                </a:solidFill>
              </a:defRPr>
            </a:lvl2pPr>
            <a:lvl3pPr>
              <a:defRPr sz="2000" baseline="0">
                <a:solidFill>
                  <a:srgbClr val="898989"/>
                </a:solidFill>
              </a:defRPr>
            </a:lvl3pPr>
            <a:lvl4pPr>
              <a:defRPr sz="1800" baseline="0">
                <a:solidFill>
                  <a:srgbClr val="898989"/>
                </a:solidFill>
              </a:defRPr>
            </a:lvl4pPr>
            <a:lvl5pPr>
              <a:defRPr sz="1800" baseline="0">
                <a:solidFill>
                  <a:srgbClr val="89898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 baseline="0">
                <a:solidFill>
                  <a:srgbClr val="898989"/>
                </a:solidFill>
              </a:defRPr>
            </a:lvl1pPr>
            <a:lvl2pPr>
              <a:defRPr sz="2400" baseline="0">
                <a:solidFill>
                  <a:srgbClr val="898989"/>
                </a:solidFill>
              </a:defRPr>
            </a:lvl2pPr>
            <a:lvl3pPr>
              <a:defRPr sz="2000" baseline="0">
                <a:solidFill>
                  <a:srgbClr val="898989"/>
                </a:solidFill>
              </a:defRPr>
            </a:lvl3pPr>
            <a:lvl4pPr>
              <a:defRPr sz="1800" baseline="0">
                <a:solidFill>
                  <a:srgbClr val="898989"/>
                </a:solidFill>
              </a:defRPr>
            </a:lvl4pPr>
            <a:lvl5pPr>
              <a:defRPr sz="1800" baseline="0">
                <a:solidFill>
                  <a:srgbClr val="89898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73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8989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 baseline="0">
                <a:solidFill>
                  <a:srgbClr val="898989"/>
                </a:solidFill>
              </a:defRPr>
            </a:lvl1pPr>
            <a:lvl2pPr>
              <a:defRPr sz="2000" baseline="0">
                <a:solidFill>
                  <a:srgbClr val="898989"/>
                </a:solidFill>
              </a:defRPr>
            </a:lvl2pPr>
            <a:lvl3pPr>
              <a:defRPr sz="1800" baseline="0">
                <a:solidFill>
                  <a:srgbClr val="898989"/>
                </a:solidFill>
              </a:defRPr>
            </a:lvl3pPr>
            <a:lvl4pPr>
              <a:defRPr sz="1600" baseline="0">
                <a:solidFill>
                  <a:srgbClr val="898989"/>
                </a:solidFill>
              </a:defRPr>
            </a:lvl4pPr>
            <a:lvl5pPr>
              <a:defRPr sz="1600" baseline="0">
                <a:solidFill>
                  <a:srgbClr val="898989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8989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 baseline="0">
                <a:solidFill>
                  <a:srgbClr val="898989"/>
                </a:solidFill>
              </a:defRPr>
            </a:lvl1pPr>
            <a:lvl2pPr>
              <a:defRPr sz="2000" baseline="0">
                <a:solidFill>
                  <a:srgbClr val="898989"/>
                </a:solidFill>
              </a:defRPr>
            </a:lvl2pPr>
            <a:lvl3pPr>
              <a:defRPr sz="1800" baseline="0">
                <a:solidFill>
                  <a:srgbClr val="898989"/>
                </a:solidFill>
              </a:defRPr>
            </a:lvl3pPr>
            <a:lvl4pPr>
              <a:defRPr sz="1600" baseline="0">
                <a:solidFill>
                  <a:srgbClr val="898989"/>
                </a:solidFill>
              </a:defRPr>
            </a:lvl4pPr>
            <a:lvl5pPr>
              <a:defRPr sz="1600" baseline="0">
                <a:solidFill>
                  <a:srgbClr val="898989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584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2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2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 baseline="0">
                <a:solidFill>
                  <a:srgbClr val="898989"/>
                </a:solidFill>
              </a:defRPr>
            </a:lvl1pPr>
            <a:lvl2pPr>
              <a:defRPr sz="2800" baseline="0">
                <a:solidFill>
                  <a:srgbClr val="898989"/>
                </a:solidFill>
              </a:defRPr>
            </a:lvl2pPr>
            <a:lvl3pPr>
              <a:defRPr sz="2400" baseline="0">
                <a:solidFill>
                  <a:srgbClr val="898989"/>
                </a:solidFill>
              </a:defRPr>
            </a:lvl3pPr>
            <a:lvl4pPr>
              <a:defRPr sz="2000" baseline="0">
                <a:solidFill>
                  <a:srgbClr val="898989"/>
                </a:solidFill>
              </a:defRPr>
            </a:lvl4pPr>
            <a:lvl5pPr>
              <a:defRPr sz="2000" baseline="0">
                <a:solidFill>
                  <a:srgbClr val="898989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 baseline="0">
                <a:solidFill>
                  <a:srgbClr val="89898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7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638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4" r:id="rId1"/>
    <p:sldLayoutId id="2147484705" r:id="rId2"/>
    <p:sldLayoutId id="2147484706" r:id="rId3"/>
    <p:sldLayoutId id="2147484707" r:id="rId4"/>
    <p:sldLayoutId id="2147484708" r:id="rId5"/>
    <p:sldLayoutId id="2147484709" r:id="rId6"/>
    <p:sldLayoutId id="2147484710" r:id="rId7"/>
    <p:sldLayoutId id="2147484711" r:id="rId8"/>
    <p:sldLayoutId id="2147484712" r:id="rId9"/>
    <p:sldLayoutId id="2147484713" r:id="rId10"/>
    <p:sldLayoutId id="214748471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3BA086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3BA086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3BA086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3BA086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3BA086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898989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898989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898989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898989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898989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1447800"/>
            <a:ext cx="5257800" cy="1143000"/>
          </a:xfrm>
        </p:spPr>
        <p:txBody>
          <a:bodyPr/>
          <a:lstStyle/>
          <a:p>
            <a:r>
              <a:rPr lang="en-GB" altLang="en-US" b="1">
                <a:latin typeface="Arial" charset="0"/>
              </a:rPr>
              <a:t>AquaMist</a:t>
            </a:r>
            <a:br>
              <a:rPr lang="en-GB" altLang="en-US" b="1">
                <a:latin typeface="Arial" charset="0"/>
              </a:rPr>
            </a:br>
            <a:r>
              <a:rPr lang="en-GB" altLang="en-US">
                <a:latin typeface="Arial" charset="0"/>
              </a:rPr>
              <a:t> Humidifier Nebuliser</a:t>
            </a:r>
            <a:r>
              <a:rPr lang="en-GB" altLang="en-US"/>
              <a:t>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800600"/>
            <a:ext cx="6400800" cy="1371600"/>
          </a:xfrm>
        </p:spPr>
        <p:txBody>
          <a:bodyPr/>
          <a:lstStyle/>
          <a:p>
            <a:r>
              <a:rPr lang="en-GB" altLang="en-US" sz="3600">
                <a:latin typeface="Arial" charset="0"/>
              </a:rPr>
              <a:t>Geoff Wond</a:t>
            </a:r>
          </a:p>
        </p:txBody>
      </p:sp>
      <p:pic>
        <p:nvPicPr>
          <p:cNvPr id="80900" name="Picture 4" descr="U:\Int Sales and Mark Meeting\1509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2965450" cy="417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Compatible with sterile water bottles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00200"/>
            <a:ext cx="8003232" cy="4261495"/>
          </a:xfrm>
        </p:spPr>
        <p:txBody>
          <a:bodyPr/>
          <a:lstStyle/>
          <a:p>
            <a:r>
              <a:rPr lang="en-GB" altLang="en-US" dirty="0" err="1">
                <a:latin typeface="Arial" charset="0"/>
              </a:rPr>
              <a:t>AquaMist</a:t>
            </a:r>
            <a:r>
              <a:rPr lang="en-GB" altLang="en-US" dirty="0">
                <a:latin typeface="Arial" charset="0"/>
              </a:rPr>
              <a:t> universal thread fitting fits the following sterile water bottles</a:t>
            </a:r>
          </a:p>
          <a:p>
            <a:r>
              <a:rPr lang="en-GB" altLang="en-US" dirty="0">
                <a:latin typeface="Arial" charset="0"/>
              </a:rPr>
              <a:t>Baxter</a:t>
            </a:r>
          </a:p>
          <a:p>
            <a:r>
              <a:rPr lang="en-GB" altLang="en-US" dirty="0">
                <a:latin typeface="Arial" charset="0"/>
              </a:rPr>
              <a:t>Braun</a:t>
            </a:r>
          </a:p>
          <a:p>
            <a:r>
              <a:rPr lang="en-GB" altLang="en-US" dirty="0">
                <a:latin typeface="Arial" charset="0"/>
              </a:rPr>
              <a:t>Fresenius</a:t>
            </a:r>
          </a:p>
          <a:p>
            <a:r>
              <a:rPr lang="en-GB" altLang="en-US" dirty="0">
                <a:latin typeface="Arial" charset="0"/>
              </a:rPr>
              <a:t>MPV </a:t>
            </a:r>
            <a:r>
              <a:rPr lang="en-GB" altLang="en-US" dirty="0" err="1">
                <a:latin typeface="Arial" charset="0"/>
              </a:rPr>
              <a:t>Truma</a:t>
            </a:r>
            <a:endParaRPr lang="en-GB" altLang="en-US" dirty="0">
              <a:latin typeface="Arial" charset="0"/>
            </a:endParaRPr>
          </a:p>
          <a:p>
            <a:endParaRPr lang="en-GB" altLang="en-US" dirty="0">
              <a:latin typeface="Arial" charset="0"/>
            </a:endParaRPr>
          </a:p>
        </p:txBody>
      </p:sp>
      <p:pic>
        <p:nvPicPr>
          <p:cNvPr id="65540" name="Picture 4" descr="U:\Int Sales and Mark Meeting\bot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708920"/>
            <a:ext cx="38862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Particle size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MMD between 3.5-5 microns at all oxygen settings </a:t>
            </a:r>
          </a:p>
          <a:p>
            <a:r>
              <a:rPr lang="en-GB" altLang="en-US">
                <a:latin typeface="Arial" charset="0"/>
              </a:rPr>
              <a:t>At 40% oxygen</a:t>
            </a:r>
          </a:p>
          <a:p>
            <a:r>
              <a:rPr lang="en-GB" altLang="en-US">
                <a:latin typeface="Arial" charset="0"/>
              </a:rPr>
              <a:t>Intersurgical	3.6 MMD</a:t>
            </a:r>
          </a:p>
          <a:p>
            <a:r>
              <a:rPr lang="en-GB" altLang="en-US">
                <a:latin typeface="Arial" charset="0"/>
              </a:rPr>
              <a:t>Medicaid	4.2 MMD</a:t>
            </a:r>
          </a:p>
          <a:p>
            <a:r>
              <a:rPr lang="en-GB" altLang="en-US">
                <a:latin typeface="Arial" charset="0"/>
              </a:rPr>
              <a:t>Hudson		2.8 MMD</a:t>
            </a:r>
          </a:p>
          <a:p>
            <a:endParaRPr lang="en-GB" altLang="en-US">
              <a:latin typeface="Arial" charset="0"/>
            </a:endParaRP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Product Available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>
                <a:latin typeface="Arial" charset="0"/>
              </a:rPr>
              <a:t>Variety of options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Cautions </a:t>
            </a:r>
          </a:p>
        </p:txBody>
      </p:sp>
      <p:pic>
        <p:nvPicPr>
          <p:cNvPr id="68611" name="Picture 3" descr="U:\Int Sales and Mark Meeting\drow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971800"/>
            <a:ext cx="5638800" cy="269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600200" y="1600200"/>
            <a:ext cx="6096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GB" altLang="en-US" sz="3200">
                <a:effectLst/>
                <a:latin typeface="Arial" charset="0"/>
              </a:rPr>
              <a:t>Ensure excessive water does not collect in the Flextube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Caution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>
                <a:latin typeface="Arial" charset="0"/>
              </a:rPr>
              <a:t>The AquaMist cannot be used in-line</a:t>
            </a:r>
          </a:p>
          <a:p>
            <a:endParaRPr lang="en-GB" altLang="en-US">
              <a:latin typeface="Arial" charset="0"/>
            </a:endParaRPr>
          </a:p>
        </p:txBody>
      </p:sp>
      <p:pic>
        <p:nvPicPr>
          <p:cNvPr id="70662" name="Picture 6" descr="U:\Int Sales and Mark Meeting\no_inl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743200"/>
            <a:ext cx="329565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Summary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Low operating noise</a:t>
            </a:r>
          </a:p>
          <a:p>
            <a:r>
              <a:rPr lang="en-GB" altLang="en-US">
                <a:latin typeface="Arial" charset="0"/>
              </a:rPr>
              <a:t>Accurate oxygen delivery</a:t>
            </a:r>
          </a:p>
          <a:p>
            <a:r>
              <a:rPr lang="en-GB" altLang="en-US">
                <a:latin typeface="Arial" charset="0"/>
              </a:rPr>
              <a:t>Tamper resistant oxygen control setting</a:t>
            </a:r>
          </a:p>
          <a:p>
            <a:r>
              <a:rPr lang="en-GB" altLang="en-US">
                <a:latin typeface="Arial" charset="0"/>
              </a:rPr>
              <a:t>Compatible with sterile water bottles</a:t>
            </a:r>
          </a:p>
          <a:p>
            <a:r>
              <a:rPr lang="en-GB" altLang="en-US">
                <a:latin typeface="Arial" charset="0"/>
              </a:rPr>
              <a:t>Good humidification output</a:t>
            </a:r>
          </a:p>
          <a:p>
            <a:r>
              <a:rPr lang="en-GB" altLang="en-US">
                <a:latin typeface="Arial" charset="0"/>
              </a:rPr>
              <a:t>Five options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What is it for?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The AquaMist is designed for delivering accurate concentrations of humidified air/oxygen mixtures, quietly.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How does it work?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752600"/>
            <a:ext cx="5029200" cy="4114800"/>
          </a:xfrm>
        </p:spPr>
        <p:txBody>
          <a:bodyPr/>
          <a:lstStyle/>
          <a:p>
            <a:r>
              <a:rPr lang="en-GB" altLang="en-US">
                <a:latin typeface="Arial" charset="0"/>
              </a:rPr>
              <a:t>It may be attached to the majority of oxygen flow meters via a universal thread fitting or an adapter</a:t>
            </a:r>
          </a:p>
        </p:txBody>
      </p:sp>
      <p:pic>
        <p:nvPicPr>
          <p:cNvPr id="75780" name="Picture 4" descr="U:\Int Sales and Mark Meeting\explode_bi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1373188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How does it work?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1828800"/>
            <a:ext cx="5715000" cy="4114800"/>
          </a:xfrm>
        </p:spPr>
        <p:txBody>
          <a:bodyPr/>
          <a:lstStyle/>
          <a:p>
            <a:r>
              <a:rPr lang="en-GB" altLang="en-US">
                <a:latin typeface="Arial" charset="0"/>
              </a:rPr>
              <a:t>Concentration of oxygen is</a:t>
            </a:r>
          </a:p>
          <a:p>
            <a:pPr>
              <a:buFontTx/>
              <a:buNone/>
            </a:pPr>
            <a:r>
              <a:rPr lang="en-GB" altLang="en-US">
                <a:latin typeface="Arial" charset="0"/>
              </a:rPr>
              <a:t>   selected by lifting and turning the top of the nebuliser and aligning the required oxygen percentage with the arrow.</a:t>
            </a:r>
          </a:p>
        </p:txBody>
      </p:sp>
      <p:pic>
        <p:nvPicPr>
          <p:cNvPr id="69636" name="Picture 4" descr="U:\Int Sales and Mark Meeting\adju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2346325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How does it work?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On the AquaMist top there is an indication of the oxygen flow rate required for each oxygen concentration setting.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Accurate delivered oxygen concentrations</a:t>
            </a:r>
            <a:r>
              <a:rPr lang="en-GB" altLang="en-US"/>
              <a:t> </a:t>
            </a:r>
          </a:p>
        </p:txBody>
      </p:sp>
      <p:graphicFrame>
        <p:nvGraphicFramePr>
          <p:cNvPr id="63582" name="Group 94"/>
          <p:cNvGraphicFramePr>
            <a:graphicFrameLocks noGrp="1"/>
          </p:cNvGraphicFramePr>
          <p:nvPr/>
        </p:nvGraphicFramePr>
        <p:xfrm>
          <a:off x="1447800" y="2057400"/>
          <a:ext cx="5943600" cy="3703575"/>
        </p:xfrm>
        <a:graphic>
          <a:graphicData uri="http://schemas.openxmlformats.org/drawingml/2006/table">
            <a:tbl>
              <a:tblPr/>
              <a:tblGrid>
                <a:gridCol w="1524000"/>
                <a:gridCol w="1143000"/>
                <a:gridCol w="1371600"/>
                <a:gridCol w="19050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GB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GB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Arial" charset="0"/>
                        </a:rPr>
                        <a:t> l/min</a:t>
                      </a:r>
                      <a:endParaRPr kumimoji="0" lang="en-GB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Arial" charset="0"/>
                        </a:rPr>
                        <a:t>%O</a:t>
                      </a:r>
                      <a:r>
                        <a:rPr kumimoji="0" lang="en-GB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GB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Arial" charset="0"/>
                        </a:rPr>
                        <a:t>	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Times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Times" pitchFamily="18" charset="0"/>
                        </a:rPr>
                        <a:t>L/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Times" pitchFamily="18" charset="0"/>
                        </a:rPr>
                        <a:t>G/min H</a:t>
                      </a:r>
                      <a:r>
                        <a:rPr kumimoji="0" lang="en-GB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Times" pitchFamily="18" charset="0"/>
                        </a:rPr>
                        <a:t>2</a:t>
                      </a:r>
                      <a:r>
                        <a:rPr kumimoji="0" lang="en-GB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Times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57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0.42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0.41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0.53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</a:rPr>
                        <a:t>0.50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GB" altLang="en-US">
                <a:latin typeface="Arial" charset="0"/>
              </a:rPr>
              <a:t>How does it work?</a:t>
            </a:r>
          </a:p>
        </p:txBody>
      </p:sp>
      <p:pic>
        <p:nvPicPr>
          <p:cNvPr id="76804" name="Picture 4" descr="U:\Powerpoint\1106crossLabel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524000"/>
            <a:ext cx="2888407" cy="420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Features and Benefits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1905000"/>
            <a:ext cx="7772400" cy="4114800"/>
          </a:xfrm>
        </p:spPr>
        <p:txBody>
          <a:bodyPr/>
          <a:lstStyle/>
          <a:p>
            <a:r>
              <a:rPr lang="en-GB" altLang="en-US">
                <a:latin typeface="Arial" charset="0"/>
              </a:rPr>
              <a:t>Tamper resistant </a:t>
            </a:r>
          </a:p>
          <a:p>
            <a:pPr>
              <a:buFontTx/>
              <a:buNone/>
            </a:pPr>
            <a:r>
              <a:rPr lang="en-GB" altLang="en-US">
                <a:latin typeface="Arial" charset="0"/>
              </a:rPr>
              <a:t>   oxygen control setting</a:t>
            </a:r>
          </a:p>
          <a:p>
            <a:pPr>
              <a:buFontTx/>
              <a:buNone/>
            </a:pPr>
            <a:r>
              <a:rPr lang="en-GB" altLang="en-US"/>
              <a:t> </a:t>
            </a:r>
          </a:p>
        </p:txBody>
      </p:sp>
      <p:pic>
        <p:nvPicPr>
          <p:cNvPr id="62468" name="Picture 4" descr="U:\Int Sales and Mark Meeting\adju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149"/>
          <a:stretch>
            <a:fillRect/>
          </a:stretch>
        </p:blipFill>
        <p:spPr bwMode="auto">
          <a:xfrm>
            <a:off x="762000" y="1600200"/>
            <a:ext cx="2082800" cy="452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Low Operating Noise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Arial" charset="0"/>
              </a:rPr>
              <a:t>When delivering 35% oxygen Intersurgical 50% quieter:</a:t>
            </a:r>
          </a:p>
          <a:p>
            <a:r>
              <a:rPr lang="en-GB" altLang="en-US">
                <a:latin typeface="Arial" charset="0"/>
              </a:rPr>
              <a:t>Intersurgical		  7dB </a:t>
            </a:r>
          </a:p>
          <a:p>
            <a:r>
              <a:rPr lang="en-GB" altLang="en-US">
                <a:latin typeface="Arial" charset="0"/>
              </a:rPr>
              <a:t>Medicaid		13dB</a:t>
            </a:r>
          </a:p>
          <a:p>
            <a:r>
              <a:rPr lang="en-GB" altLang="en-US">
                <a:latin typeface="Arial" charset="0"/>
              </a:rPr>
              <a:t>Kendall			14dB</a:t>
            </a:r>
          </a:p>
          <a:p>
            <a:r>
              <a:rPr lang="en-GB" altLang="en-US">
                <a:latin typeface="Arial" charset="0"/>
              </a:rPr>
              <a:t>Hudson			17dB</a:t>
            </a:r>
          </a:p>
          <a:p>
            <a:r>
              <a:rPr lang="en-GB" altLang="en-US">
                <a:latin typeface="Arial" charset="0"/>
              </a:rPr>
              <a:t>PMP - Allegiance	17dB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theme/theme1.xml><?xml version="1.0" encoding="utf-8"?>
<a:theme xmlns:a="http://schemas.openxmlformats.org/drawingml/2006/main" name="Intersurgic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Intersurgical</Template>
  <TotalTime>1</TotalTime>
  <Words>239</Words>
  <Application>Microsoft Office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Intersurgical</vt:lpstr>
      <vt:lpstr>AquaMist  Humidifier Nebuliser </vt:lpstr>
      <vt:lpstr>What is it for?</vt:lpstr>
      <vt:lpstr>How does it work?</vt:lpstr>
      <vt:lpstr>How does it work?</vt:lpstr>
      <vt:lpstr>How does it work?</vt:lpstr>
      <vt:lpstr>Accurate delivered oxygen concentrations </vt:lpstr>
      <vt:lpstr>How does it work?</vt:lpstr>
      <vt:lpstr>Features and Benefits</vt:lpstr>
      <vt:lpstr>Low Operating Noise</vt:lpstr>
      <vt:lpstr>Compatible with sterile water bottles</vt:lpstr>
      <vt:lpstr>Particle size </vt:lpstr>
      <vt:lpstr>Product Available </vt:lpstr>
      <vt:lpstr>Cautions </vt:lpstr>
      <vt:lpstr>Caution</vt:lpstr>
      <vt:lpstr>Summary</vt:lpstr>
    </vt:vector>
  </TitlesOfParts>
  <Company>Intersurgical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AquaMist  Humidifier Nebuliser </dc:title>
  <dc:creator>jgr</dc:creator>
  <cp:lastModifiedBy>jgr</cp:lastModifiedBy>
  <cp:revision>2</cp:revision>
  <cp:lastPrinted>1601-01-01T00:00:00Z</cp:lastPrinted>
  <dcterms:created xsi:type="dcterms:W3CDTF">2016-03-15T15:32:30Z</dcterms:created>
  <dcterms:modified xsi:type="dcterms:W3CDTF">2016-04-06T14:33:43Z</dcterms:modified>
</cp:coreProperties>
</file>